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66CEA5-FEB5-497D-9575-9EFB58286225}">
  <a:tblStyle styleId="{0A66CEA5-FEB5-497D-9575-9EFB582862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471e7b0e5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471e7b0e5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471e7b0e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471e7b0e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471e7b0e5_1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471e7b0e5_1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471e7b0e5_1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b471e7b0e5_1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471e7b0e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b471e7b0e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471e7b0e5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b471e7b0e5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471e7b0e5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471e7b0e5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471e7b0e5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471e7b0e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471e7b0e5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b471e7b0e5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google.com/search?client=firefox-b-d&amp;q=Cisco+2960&amp;mstk=AUtExfCSKasErqKM5RfFxaHS8FfHY5lKpgwyqYH-EI-wMs1XCcV-X_2rHzN-sJ-JPsFdw9LEgs0Ail5MHw3ZsMS-DKV9gnbL1RjNsES5D5hX9R6r71mFYMbfTG1PGNP5CBbAGu6nwnTd4FDl7ibR5Q2HddmHEjEiU43cymPKOOK9uf6v9LbR6VPMYZ_xWnjapNQsUxgk&amp;csui=3&amp;ved=2ahUKEwjjy4aOpfCRAxWBnf0HHe-bIGkQgK4QegQIARAE" TargetMode="External"/><Relationship Id="rId4" Type="http://schemas.openxmlformats.org/officeDocument/2006/relationships/hyperlink" Target="https://www.google.com/search?client=firefox-b-d&amp;q=Cisco+2960&amp;mstk=AUtExfCSKasErqKM5RfFxaHS8FfHY5lKpgwyqYH-EI-wMs1XCcV-X_2rHzN-sJ-JPsFdw9LEgs0Ail5MHw3ZsMS-DKV9gnbL1RjNsES5D5hX9R6r71mFYMbfTG1PGNP5CBbAGu6nwnTd4FDl7ibR5Q2HddmHEjEiU43cymPKOOK9uf6v9LbR6VPMYZ_xWnjapNQsUxgk&amp;csui=3&amp;ved=2ahUKEwjjy4aOpfCRAxWBnf0HHe-bIGkQgK4QegQIARAE" TargetMode="External"/><Relationship Id="rId5" Type="http://schemas.openxmlformats.org/officeDocument/2006/relationships/hyperlink" Target="https://www.google.com/search?client=firefox-b-d&amp;q=Cisco+2960&amp;mstk=AUtExfCSKasErqKM5RfFxaHS8FfHY5lKpgwyqYH-EI-wMs1XCcV-X_2rHzN-sJ-JPsFdw9LEgs0Ail5MHw3ZsMS-DKV9gnbL1RjNsES5D5hX9R6r71mFYMbfTG1PGNP5CBbAGu6nwnTd4FDl7ibR5Q2HddmHEjEiU43cymPKOOK9uf6v9LbR6VPMYZ_xWnjapNQsUxgk&amp;csui=3&amp;ved=2ahUKEwjjy4aOpfCRAxWBnf0HHe-bIGkQgK4QegQIARAE" TargetMode="External"/><Relationship Id="rId6" Type="http://schemas.openxmlformats.org/officeDocument/2006/relationships/hyperlink" Target="https://www.google.com/search?client=firefox-b-d&amp;q=Cisco+2960&amp;mstk=AUtExfCSKasErqKM5RfFxaHS8FfHY5lKpgwyqYH-EI-wMs1XCcV-X_2rHzN-sJ-JPsFdw9LEgs0Ail5MHw3ZsMS-DKV9gnbL1RjNsES5D5hX9R6r71mFYMbfTG1PGNP5CBbAGu6nwnTd4FDl7ibR5Q2HddmHEjEiU43cymPKOOK9uf6v9LbR6VPMYZ_xWnjapNQsUxgk&amp;csui=3&amp;ved=2ahUKEwjjy4aOpfCRAxWBnf0HHe-bIGkQgK4QegQIARA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Zadanie 7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Lukas Lacko II PDT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" y="0"/>
            <a:ext cx="912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29375" y="373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Topologia siete</a:t>
            </a:r>
            <a:endParaRPr/>
          </a:p>
        </p:txBody>
      </p:sp>
      <p:cxnSp>
        <p:nvCxnSpPr>
          <p:cNvPr id="141" name="Google Shape;141;p14"/>
          <p:cNvCxnSpPr>
            <a:stCxn id="142" idx="2"/>
            <a:endCxn id="143" idx="1"/>
          </p:cNvCxnSpPr>
          <p:nvPr/>
        </p:nvCxnSpPr>
        <p:spPr>
          <a:xfrm>
            <a:off x="1229375" y="2715200"/>
            <a:ext cx="381000" cy="477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14"/>
          <p:cNvCxnSpPr>
            <a:stCxn id="142" idx="2"/>
            <a:endCxn id="145" idx="1"/>
          </p:cNvCxnSpPr>
          <p:nvPr/>
        </p:nvCxnSpPr>
        <p:spPr>
          <a:xfrm flipH="1" rot="10800000">
            <a:off x="1229375" y="2091800"/>
            <a:ext cx="381000" cy="623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14"/>
          <p:cNvSpPr/>
          <p:nvPr/>
        </p:nvSpPr>
        <p:spPr>
          <a:xfrm rot="-5400000">
            <a:off x="-279175" y="2452550"/>
            <a:ext cx="2491800" cy="525300"/>
          </a:xfrm>
          <a:prstGeom prst="roundRect">
            <a:avLst>
              <a:gd fmla="val 16667" name="adj"/>
            </a:avLst>
          </a:prstGeom>
          <a:solidFill>
            <a:srgbClr val="2F2F2F"/>
          </a:solidFill>
          <a:ln cap="flat" cmpd="sng" w="952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Cisco 3560-24 switch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1610375" y="1829149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3D3D3D"/>
          </a:solidFill>
          <a:ln cap="flat" cmpd="sng" w="9525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Budova1 </a:t>
            </a:r>
            <a:r>
              <a:rPr b="1" lang="en-GB" sz="1100" u="sng">
                <a:solidFill>
                  <a:schemeClr val="hlink"/>
                </a:solidFill>
                <a:hlinkClick r:id="rId3"/>
              </a:rPr>
              <a:t>Cisco 2960</a:t>
            </a:r>
            <a:r>
              <a:rPr lang="en-GB" sz="1100"/>
              <a:t> switch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1610375" y="292982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3D3D3D"/>
          </a:solidFill>
          <a:ln cap="flat" cmpd="sng" w="9525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Budova2  </a:t>
            </a:r>
            <a:r>
              <a:rPr b="1" lang="en-GB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Cisco 2960</a:t>
            </a:r>
            <a:r>
              <a:rPr lang="en-GB" sz="1100"/>
              <a:t> switch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3630875" y="1139063"/>
            <a:ext cx="2020500" cy="525300"/>
          </a:xfrm>
          <a:prstGeom prst="roundRect">
            <a:avLst>
              <a:gd fmla="val 8538" name="adj"/>
            </a:avLst>
          </a:prstGeom>
          <a:solidFill>
            <a:srgbClr val="414141"/>
          </a:solidFill>
          <a:ln cap="flat" cmpd="sng" w="9525">
            <a:solidFill>
              <a:srgbClr val="4141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Poschodie 1-4 </a:t>
            </a:r>
            <a:r>
              <a:rPr b="1" lang="en-GB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Cisco 2960</a:t>
            </a:r>
            <a:r>
              <a:rPr lang="en-GB" sz="1100"/>
              <a:t> switch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3630875" y="36270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414141"/>
          </a:solidFill>
          <a:ln cap="flat" cmpd="sng" w="9525">
            <a:solidFill>
              <a:srgbClr val="4141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Poschodie 1-4 </a:t>
            </a:r>
            <a:r>
              <a:rPr b="1" lang="en-GB" sz="11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Cisco 2960</a:t>
            </a:r>
            <a:r>
              <a:rPr lang="en-GB" sz="1100"/>
              <a:t> switch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" name="Google Shape;148;p14"/>
          <p:cNvCxnSpPr>
            <a:stCxn id="145" idx="3"/>
            <a:endCxn id="146" idx="1"/>
          </p:cNvCxnSpPr>
          <p:nvPr/>
        </p:nvCxnSpPr>
        <p:spPr>
          <a:xfrm flipH="1" rot="10800000">
            <a:off x="3630875" y="1401799"/>
            <a:ext cx="600" cy="690000"/>
          </a:xfrm>
          <a:prstGeom prst="bentConnector5">
            <a:avLst>
              <a:gd fmla="val 39687500" name="adj1"/>
              <a:gd fmla="val 50006" name="adj2"/>
              <a:gd fmla="val -39687500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4"/>
          <p:cNvCxnSpPr>
            <a:stCxn id="147" idx="1"/>
            <a:endCxn id="143" idx="3"/>
          </p:cNvCxnSpPr>
          <p:nvPr/>
        </p:nvCxnSpPr>
        <p:spPr>
          <a:xfrm flipH="1" rot="10800000">
            <a:off x="3630875" y="3192538"/>
            <a:ext cx="600" cy="697200"/>
          </a:xfrm>
          <a:prstGeom prst="bentConnector5">
            <a:avLst>
              <a:gd fmla="val -39687500" name="adj1"/>
              <a:gd fmla="val 50005" name="adj2"/>
              <a:gd fmla="val 39687500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14"/>
          <p:cNvSpPr/>
          <p:nvPr/>
        </p:nvSpPr>
        <p:spPr>
          <a:xfrm>
            <a:off x="6144800" y="2825225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464646"/>
          </a:solidFill>
          <a:ln cap="flat" cmpd="sng" w="9525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Zamestnanec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6144800" y="3627400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464646"/>
          </a:solidFill>
          <a:ln cap="flat" cmpd="sng" w="9525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Managment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" name="Google Shape;152;p14"/>
          <p:cNvCxnSpPr>
            <a:stCxn id="150" idx="1"/>
          </p:cNvCxnSpPr>
          <p:nvPr/>
        </p:nvCxnSpPr>
        <p:spPr>
          <a:xfrm flipH="1">
            <a:off x="5651300" y="3087875"/>
            <a:ext cx="493500" cy="8334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14"/>
          <p:cNvCxnSpPr>
            <a:stCxn id="151" idx="1"/>
            <a:endCxn id="147" idx="3"/>
          </p:cNvCxnSpPr>
          <p:nvPr/>
        </p:nvCxnSpPr>
        <p:spPr>
          <a:xfrm flipH="1">
            <a:off x="5651300" y="3890050"/>
            <a:ext cx="4935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14"/>
          <p:cNvSpPr/>
          <p:nvPr/>
        </p:nvSpPr>
        <p:spPr>
          <a:xfrm>
            <a:off x="6144800" y="4511650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464646"/>
          </a:solidFill>
          <a:ln cap="flat" cmpd="sng" w="9525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Kamera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14"/>
          <p:cNvCxnSpPr>
            <a:stCxn id="154" idx="1"/>
            <a:endCxn id="147" idx="3"/>
          </p:cNvCxnSpPr>
          <p:nvPr/>
        </p:nvCxnSpPr>
        <p:spPr>
          <a:xfrm rot="10800000">
            <a:off x="5651300" y="3889600"/>
            <a:ext cx="493500" cy="8847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14"/>
          <p:cNvSpPr/>
          <p:nvPr/>
        </p:nvSpPr>
        <p:spPr>
          <a:xfrm>
            <a:off x="6144800" y="239325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464646"/>
          </a:solidFill>
          <a:ln cap="flat" cmpd="sng" w="9525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Zamestnanec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4"/>
          <p:cNvSpPr/>
          <p:nvPr/>
        </p:nvSpPr>
        <p:spPr>
          <a:xfrm>
            <a:off x="6144800" y="86853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464646"/>
          </a:solidFill>
          <a:ln cap="flat" cmpd="sng" w="9525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Managment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6144800" y="160123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464646"/>
          </a:solidFill>
          <a:ln cap="flat" cmpd="sng" w="9525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Kamera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" name="Google Shape;159;p14"/>
          <p:cNvCxnSpPr>
            <a:stCxn id="156" idx="1"/>
            <a:endCxn id="146" idx="3"/>
          </p:cNvCxnSpPr>
          <p:nvPr/>
        </p:nvCxnSpPr>
        <p:spPr>
          <a:xfrm flipH="1">
            <a:off x="5651300" y="501975"/>
            <a:ext cx="493500" cy="8997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14"/>
          <p:cNvCxnSpPr>
            <a:endCxn id="146" idx="3"/>
          </p:cNvCxnSpPr>
          <p:nvPr/>
        </p:nvCxnSpPr>
        <p:spPr>
          <a:xfrm rot="10800000">
            <a:off x="5651375" y="1401713"/>
            <a:ext cx="561300" cy="53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14"/>
          <p:cNvCxnSpPr/>
          <p:nvPr/>
        </p:nvCxnSpPr>
        <p:spPr>
          <a:xfrm flipH="1">
            <a:off x="5617400" y="1139063"/>
            <a:ext cx="561300" cy="26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type="title"/>
          </p:nvPr>
        </p:nvSpPr>
        <p:spPr>
          <a:xfrm>
            <a:off x="1152600" y="400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VLAN návrh</a:t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1052550" y="1507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Rozdelenie VLAN do kategorii</a:t>
            </a:r>
            <a:endParaRPr/>
          </a:p>
        </p:txBody>
      </p:sp>
      <p:graphicFrame>
        <p:nvGraphicFramePr>
          <p:cNvPr id="168" name="Google Shape;168;p15"/>
          <p:cNvGraphicFramePr/>
          <p:nvPr/>
        </p:nvGraphicFramePr>
        <p:xfrm>
          <a:off x="952500" y="2034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{0A66CEA5-FEB5-497D-9575-9EFB58286225}</a:tableStyleId>
              </a:tblPr>
              <a:tblGrid>
                <a:gridCol w="2413000"/>
                <a:gridCol w="2413000"/>
                <a:gridCol w="2413000"/>
              </a:tblGrid>
              <a:tr h="53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VLAN 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Názov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Účel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Zamestnanci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Pracovné stanice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Management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Administrátorský prístup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7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Kamery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Administrátorský prístup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Konfigurácia switchov na poschodiach</a:t>
            </a:r>
            <a:endParaRPr/>
          </a:p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Koncové zariadenia sú pripojené na access porty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Každý port patrí do jednej konkrétnej VLA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fa0/1 – fa0/2 → VLAN 10</a:t>
            </a:r>
            <a:b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fa0/3 – fa0/4 → VLAN 20</a:t>
            </a:r>
            <a:b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fa0/5 → VLAN 30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Trunk linky</a:t>
            </a:r>
            <a:endParaRPr/>
          </a:p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1297500" y="1440950"/>
            <a:ext cx="70389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Medzi poschodiami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Medzi budovami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50">
                <a:latin typeface="Arial"/>
                <a:ea typeface="Arial"/>
                <a:cs typeface="Arial"/>
                <a:sym typeface="Arial"/>
              </a:rPr>
              <a:t>Prikaz:</a:t>
            </a:r>
            <a:endParaRPr b="1" sz="15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interface gig0/1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switchport mode trunk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50">
                <a:latin typeface="Arial"/>
                <a:ea typeface="Arial"/>
                <a:cs typeface="Arial"/>
                <a:sym typeface="Arial"/>
              </a:rPr>
              <a:t>Prečo trunking:</a:t>
            </a:r>
            <a:endParaRPr b="1" sz="155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Menej kabeláže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Jednoduchšie rozširovanie siete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Inter-VLAN routing</a:t>
            </a:r>
            <a:endParaRPr/>
          </a:p>
        </p:txBody>
      </p:sp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1297500" y="1336075"/>
            <a:ext cx="70389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Použité zariadenie: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250">
                <a:latin typeface="Arial"/>
                <a:ea typeface="Arial"/>
                <a:cs typeface="Arial"/>
                <a:sym typeface="Arial"/>
              </a:rPr>
              <a:t>Cisco Multilayer Switch (3560)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Konfigurácia: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lang="en-GB" sz="1250">
                <a:latin typeface="Arial"/>
                <a:ea typeface="Arial"/>
                <a:cs typeface="Arial"/>
                <a:sym typeface="Arial"/>
              </a:rPr>
              <a:t>povolený routing (</a:t>
            </a:r>
            <a:r>
              <a:rPr lang="en-GB" sz="1250">
                <a:latin typeface="Roboto Mono"/>
                <a:ea typeface="Roboto Mono"/>
                <a:cs typeface="Roboto Mono"/>
                <a:sym typeface="Roboto Mono"/>
              </a:rPr>
              <a:t>ip routing</a:t>
            </a:r>
            <a:r>
              <a:rPr lang="en-GB" sz="1250"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GB" sz="1250">
                <a:latin typeface="Arial"/>
                <a:ea typeface="Arial"/>
                <a:cs typeface="Arial"/>
                <a:sym typeface="Arial"/>
              </a:rPr>
            </a:b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lang="en-GB" sz="1250">
                <a:latin typeface="Arial"/>
                <a:ea typeface="Arial"/>
                <a:cs typeface="Arial"/>
                <a:sym typeface="Arial"/>
              </a:rPr>
              <a:t>SVI rozhrania pre každú VLAN</a:t>
            </a: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Prečo multilayer switch: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lang="en-GB" sz="1250">
                <a:latin typeface="Arial"/>
                <a:ea typeface="Arial"/>
                <a:cs typeface="Arial"/>
                <a:sym typeface="Arial"/>
              </a:rPr>
              <a:t>rýchly routing</a:t>
            </a:r>
            <a:br>
              <a:rPr lang="en-GB" sz="1250">
                <a:latin typeface="Arial"/>
                <a:ea typeface="Arial"/>
                <a:cs typeface="Arial"/>
                <a:sym typeface="Arial"/>
              </a:rPr>
            </a:b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lang="en-GB" sz="1250">
                <a:latin typeface="Arial"/>
                <a:ea typeface="Arial"/>
                <a:cs typeface="Arial"/>
                <a:sym typeface="Arial"/>
              </a:rPr>
              <a:t>nižšia latencia</a:t>
            </a:r>
            <a:br>
              <a:rPr lang="en-GB" sz="1250">
                <a:latin typeface="Arial"/>
                <a:ea typeface="Arial"/>
                <a:cs typeface="Arial"/>
                <a:sym typeface="Arial"/>
              </a:rPr>
            </a:b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lang="en-GB" sz="1250">
                <a:latin typeface="Arial"/>
                <a:ea typeface="Arial"/>
                <a:cs typeface="Arial"/>
                <a:sym typeface="Arial"/>
              </a:rPr>
              <a:t>vhodné pre väčšie siete</a:t>
            </a:r>
            <a:endParaRPr/>
          </a:p>
        </p:txBody>
      </p:sp>
      <p:graphicFrame>
        <p:nvGraphicFramePr>
          <p:cNvPr id="187" name="Google Shape;187;p18"/>
          <p:cNvGraphicFramePr/>
          <p:nvPr/>
        </p:nvGraphicFramePr>
        <p:xfrm>
          <a:off x="4475550" y="133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{0A66CEA5-FEB5-497D-9575-9EFB58286225}</a:tableStyleId>
              </a:tblPr>
              <a:tblGrid>
                <a:gridCol w="1861075"/>
                <a:gridCol w="2426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VLAN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IP adresa (Gateway)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192.168.10.1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192.168.20.1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192.168.30.1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Riadenie prístupu</a:t>
            </a:r>
            <a:endParaRPr/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1297500" y="1362725"/>
            <a:ext cx="7038900" cy="3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Management má prístup do všetkých VLAN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Zamestnanci nemajú prístup ku kamerám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Pointa: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Povoliť komunikáciu z VLAN 20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Zakázať komunikáciu z VLAN 10 do VLAN 30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Povoliť ostatnú komunikáciu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Umiestnenie: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aplikovaná na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interface vlan 30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Bezpečnostné riziká</a:t>
            </a:r>
            <a:endParaRPr/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Možné hrozby: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VLAN hopping pri zlej konfigurácii trunkov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Neoprávnený prístup ku kamerám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ARP spoofing v rámci VLAN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Závislosť na jednom core switchi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75" y="0"/>
            <a:ext cx="96095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